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EC647-5B79-42CB-9AE7-A0D8A123BBF2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45AEC-5A11-4714-9DD9-E169C0E53F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4940-A28C-47E1-AFA8-8290F4FA116C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FE3A-AFB5-4F9A-BACA-DEE3A1B5C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4940-A28C-47E1-AFA8-8290F4FA116C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FE3A-AFB5-4F9A-BACA-DEE3A1B5C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4940-A28C-47E1-AFA8-8290F4FA116C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FE3A-AFB5-4F9A-BACA-DEE3A1B5C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4940-A28C-47E1-AFA8-8290F4FA116C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FE3A-AFB5-4F9A-BACA-DEE3A1B5C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4940-A28C-47E1-AFA8-8290F4FA116C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FE3A-AFB5-4F9A-BACA-DEE3A1B5C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4940-A28C-47E1-AFA8-8290F4FA116C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FE3A-AFB5-4F9A-BACA-DEE3A1B5C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4940-A28C-47E1-AFA8-8290F4FA116C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FE3A-AFB5-4F9A-BACA-DEE3A1B5C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4940-A28C-47E1-AFA8-8290F4FA116C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FE3A-AFB5-4F9A-BACA-DEE3A1B5C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4940-A28C-47E1-AFA8-8290F4FA116C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FE3A-AFB5-4F9A-BACA-DEE3A1B5C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4940-A28C-47E1-AFA8-8290F4FA116C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FE3A-AFB5-4F9A-BACA-DEE3A1B5C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4940-A28C-47E1-AFA8-8290F4FA116C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FE3A-AFB5-4F9A-BACA-DEE3A1B5CF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C4940-A28C-47E1-AFA8-8290F4FA116C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EFE3A-AFB5-4F9A-BACA-DEE3A1B5CF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Intensive Phonics Instruction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Action Research Project</a:t>
            </a:r>
          </a:p>
          <a:p>
            <a:r>
              <a:rPr lang="en-US" dirty="0" smtClean="0"/>
              <a:t>Elisabeth Bowman</a:t>
            </a:r>
          </a:p>
          <a:p>
            <a:r>
              <a:rPr lang="en-US" dirty="0" smtClean="0"/>
              <a:t>CURR-650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number of beginning and low intermediate English language learners</a:t>
            </a:r>
          </a:p>
          <a:p>
            <a:r>
              <a:rPr lang="en-US" dirty="0" smtClean="0"/>
              <a:t>Lack of phonics instruction in upper elementary and middle school</a:t>
            </a:r>
          </a:p>
          <a:p>
            <a:r>
              <a:rPr lang="en-US" dirty="0" smtClean="0"/>
              <a:t>Need to produce grade-level ability readers in very short time</a:t>
            </a:r>
          </a:p>
          <a:p>
            <a:r>
              <a:rPr lang="en-US" dirty="0" smtClean="0"/>
              <a:t>Students also struggling with new grapheme system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Will intensive and direct phonics instruction help English language learners become better readers more quickly than the general English language development that has been provided to them in the past?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Students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1" y="1397000"/>
          <a:ext cx="8762999" cy="44777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1999"/>
                <a:gridCol w="1143000"/>
                <a:gridCol w="685800"/>
                <a:gridCol w="914400"/>
                <a:gridCol w="990600"/>
                <a:gridCol w="2057400"/>
                <a:gridCol w="2209800"/>
              </a:tblGrid>
              <a:tr h="569413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Grade/</a:t>
                      </a:r>
                    </a:p>
                    <a:p>
                      <a:r>
                        <a:rPr lang="en-US" dirty="0" smtClean="0"/>
                        <a:t>ELPA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 Lang.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Immi</a:t>
                      </a:r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gration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 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Sibling</a:t>
                      </a:r>
                      <a:r>
                        <a:rPr lang="en-US" baseline="0" dirty="0" smtClean="0"/>
                        <a:t> ability</a:t>
                      </a:r>
                      <a:endParaRPr lang="en-US" dirty="0"/>
                    </a:p>
                  </a:txBody>
                  <a:tcPr/>
                </a:tc>
              </a:tr>
              <a:tr h="858520">
                <a:tc>
                  <a:txBody>
                    <a:bodyPr/>
                    <a:lstStyle/>
                    <a:p>
                      <a:r>
                        <a:rPr lang="en-US" dirty="0" smtClean="0"/>
                        <a:t>Abu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(repeat)</a:t>
                      </a:r>
                    </a:p>
                    <a:p>
                      <a:r>
                        <a:rPr lang="en-US" dirty="0" smtClean="0"/>
                        <a:t>Basic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Bengali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Mother: none</a:t>
                      </a:r>
                    </a:p>
                    <a:p>
                      <a:r>
                        <a:rPr lang="en-US" dirty="0" smtClean="0"/>
                        <a:t>Father: 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Jafrul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(repeat)</a:t>
                      </a:r>
                    </a:p>
                    <a:p>
                      <a:r>
                        <a:rPr lang="en-US" dirty="0" smtClean="0"/>
                        <a:t>Basic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Bengali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Mother: none</a:t>
                      </a:r>
                    </a:p>
                    <a:p>
                      <a:r>
                        <a:rPr lang="en-US" dirty="0" smtClean="0"/>
                        <a:t>Father: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Brother: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grade, LI</a:t>
                      </a:r>
                    </a:p>
                  </a:txBody>
                  <a:tcPr/>
                </a:tc>
              </a:tr>
              <a:tr h="10704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Aniut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  <a:p>
                      <a:r>
                        <a:rPr lang="en-US" dirty="0" smtClean="0"/>
                        <a:t>High Int.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Bengali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unknown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10704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  <a:p>
                      <a:r>
                        <a:rPr lang="en-US" dirty="0" smtClean="0"/>
                        <a:t>Low </a:t>
                      </a:r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Bengali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Mother: Int.</a:t>
                      </a:r>
                    </a:p>
                    <a:p>
                      <a:r>
                        <a:rPr lang="en-US" dirty="0" smtClean="0"/>
                        <a:t>Father:</a:t>
                      </a:r>
                      <a:r>
                        <a:rPr lang="en-US" baseline="0" dirty="0" smtClean="0"/>
                        <a:t> lives in Bangladesh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Brother: 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grade, LI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Students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1" y="1397000"/>
          <a:ext cx="8762999" cy="48747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90599"/>
                <a:gridCol w="1066800"/>
                <a:gridCol w="533400"/>
                <a:gridCol w="914400"/>
                <a:gridCol w="990600"/>
                <a:gridCol w="1905000"/>
                <a:gridCol w="2362200"/>
              </a:tblGrid>
              <a:tr h="891073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Grade/</a:t>
                      </a:r>
                    </a:p>
                    <a:p>
                      <a:r>
                        <a:rPr lang="en-US" dirty="0" smtClean="0"/>
                        <a:t>ELPA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 Lang.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Immi</a:t>
                      </a:r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gration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 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Sibling</a:t>
                      </a:r>
                      <a:r>
                        <a:rPr lang="en-US" baseline="0" dirty="0" smtClean="0"/>
                        <a:t> ability</a:t>
                      </a:r>
                      <a:endParaRPr lang="en-US" dirty="0"/>
                    </a:p>
                  </a:txBody>
                  <a:tcPr/>
                </a:tc>
              </a:tr>
              <a:tr h="12376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Shaima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  <a:p>
                      <a:r>
                        <a:rPr lang="en-US" dirty="0" smtClean="0"/>
                        <a:t>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Arabic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Mother: none</a:t>
                      </a:r>
                    </a:p>
                    <a:p>
                      <a:r>
                        <a:rPr lang="en-US" dirty="0" smtClean="0"/>
                        <a:t>Father: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Brothers:</a:t>
                      </a:r>
                      <a:r>
                        <a:rPr lang="en-US" baseline="0" dirty="0" smtClean="0"/>
                        <a:t> 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LI</a:t>
                      </a:r>
                    </a:p>
                    <a:p>
                      <a:r>
                        <a:rPr lang="en-US" dirty="0" smtClean="0"/>
                        <a:t>                  K    B</a:t>
                      </a:r>
                    </a:p>
                    <a:p>
                      <a:r>
                        <a:rPr lang="en-US" dirty="0" smtClean="0"/>
                        <a:t>Sisters: 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AP</a:t>
                      </a:r>
                    </a:p>
                    <a:p>
                      <a:r>
                        <a:rPr lang="en-US" dirty="0" smtClean="0"/>
                        <a:t>              PK  none</a:t>
                      </a:r>
                      <a:endParaRPr lang="en-US" dirty="0"/>
                    </a:p>
                  </a:txBody>
                  <a:tcPr/>
                </a:tc>
              </a:tr>
              <a:tr h="1188098">
                <a:tc>
                  <a:txBody>
                    <a:bodyPr/>
                    <a:lstStyle/>
                    <a:p>
                      <a:r>
                        <a:rPr lang="en-US" dirty="0" smtClean="0"/>
                        <a:t>Zackary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r>
                        <a:rPr lang="en-US" dirty="0" smtClean="0"/>
                        <a:t>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Arabic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Mother: native</a:t>
                      </a:r>
                    </a:p>
                    <a:p>
                      <a:r>
                        <a:rPr lang="en-US" dirty="0" smtClean="0"/>
                        <a:t>Father: HI</a:t>
                      </a:r>
                      <a:r>
                        <a:rPr lang="en-US" baseline="0" dirty="0" smtClean="0"/>
                        <a:t> oral, no reading or 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Brother: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grade, LI</a:t>
                      </a:r>
                    </a:p>
                    <a:p>
                      <a:r>
                        <a:rPr lang="en-US" dirty="0" smtClean="0"/>
                        <a:t>Sisters: high school, HI</a:t>
                      </a:r>
                    </a:p>
                  </a:txBody>
                  <a:tcPr/>
                </a:tc>
              </a:tr>
              <a:tr h="1534627">
                <a:tc>
                  <a:txBody>
                    <a:bodyPr/>
                    <a:lstStyle/>
                    <a:p>
                      <a:r>
                        <a:rPr lang="en-US" dirty="0" smtClean="0"/>
                        <a:t>Abdulla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</a:p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Arabic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Mother: native</a:t>
                      </a:r>
                    </a:p>
                    <a:p>
                      <a:r>
                        <a:rPr lang="en-US" dirty="0" smtClean="0"/>
                        <a:t>Father: HI</a:t>
                      </a:r>
                      <a:r>
                        <a:rPr lang="en-US" baseline="0" dirty="0" smtClean="0"/>
                        <a:t> oral, no reading or 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Brother: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grade, LI</a:t>
                      </a:r>
                    </a:p>
                    <a:p>
                      <a:r>
                        <a:rPr lang="en-US" dirty="0" smtClean="0"/>
                        <a:t>Sisters: high school, HI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Self-developed word family based phonics and sight words</a:t>
            </a:r>
          </a:p>
          <a:p>
            <a:pPr lvl="1"/>
            <a:r>
              <a:rPr lang="en-US" dirty="0" smtClean="0"/>
              <a:t>Review vowel sounds: short and long</a:t>
            </a:r>
          </a:p>
          <a:p>
            <a:pPr lvl="1"/>
            <a:r>
              <a:rPr lang="en-US" dirty="0" smtClean="0"/>
              <a:t>Read aloud books with target phonemic element signal (snap fingers)</a:t>
            </a:r>
          </a:p>
          <a:p>
            <a:pPr lvl="1"/>
            <a:r>
              <a:rPr lang="en-US" dirty="0" smtClean="0"/>
              <a:t>Decodable book</a:t>
            </a:r>
          </a:p>
          <a:p>
            <a:pPr lvl="1"/>
            <a:r>
              <a:rPr lang="en-US" dirty="0" smtClean="0"/>
              <a:t>Word work</a:t>
            </a:r>
          </a:p>
          <a:p>
            <a:pPr lvl="1"/>
            <a:r>
              <a:rPr lang="en-US" dirty="0" smtClean="0"/>
              <a:t>Daily sight word practice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Progress monitoring</a:t>
            </a:r>
          </a:p>
          <a:p>
            <a:pPr lvl="1"/>
            <a:r>
              <a:rPr lang="en-US" dirty="0" smtClean="0"/>
              <a:t>Spelling tests</a:t>
            </a:r>
          </a:p>
          <a:p>
            <a:pPr lvl="1"/>
            <a:r>
              <a:rPr lang="en-US" dirty="0" smtClean="0"/>
              <a:t>Sight word speed / accuracy</a:t>
            </a:r>
          </a:p>
          <a:p>
            <a:r>
              <a:rPr lang="en-US" dirty="0" smtClean="0"/>
              <a:t>NWEA test</a:t>
            </a:r>
          </a:p>
          <a:p>
            <a:pPr lvl="1"/>
            <a:r>
              <a:rPr lang="en-US" dirty="0" smtClean="0"/>
              <a:t>Same test, new items</a:t>
            </a:r>
          </a:p>
          <a:p>
            <a:pPr lvl="1"/>
            <a:r>
              <a:rPr lang="en-US" dirty="0" smtClean="0"/>
              <a:t>Responsive to student answers</a:t>
            </a:r>
          </a:p>
          <a:p>
            <a:pPr lvl="1"/>
            <a:r>
              <a:rPr lang="en-US" dirty="0" smtClean="0"/>
              <a:t>Able to calculate growth</a:t>
            </a:r>
          </a:p>
          <a:p>
            <a:pPr lvl="1"/>
            <a:r>
              <a:rPr lang="en-US" dirty="0" smtClean="0"/>
              <a:t>Compare 2010-2011 fall to winter growth with 2011-2012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397000"/>
          <a:ext cx="5588000" cy="44262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8200"/>
                <a:gridCol w="1955800"/>
                <a:gridCol w="1397000"/>
                <a:gridCol w="1397000"/>
              </a:tblGrid>
              <a:tr h="837875"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Winter Growth % 10-11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Winter</a:t>
                      </a:r>
                      <a:r>
                        <a:rPr lang="en-US" baseline="0" dirty="0" smtClean="0"/>
                        <a:t> Growth &amp;</a:t>
                      </a:r>
                    </a:p>
                    <a:p>
                      <a:r>
                        <a:rPr lang="en-US" baseline="0" dirty="0" smtClean="0"/>
                        <a:t>11-12</a:t>
                      </a:r>
                      <a:endParaRPr lang="en-US" dirty="0"/>
                    </a:p>
                  </a:txBody>
                  <a:tcPr/>
                </a:tc>
              </a:tr>
              <a:tr h="50169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Jafrul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</a:tr>
              <a:tr h="50169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</a:tr>
              <a:tr h="50169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/>
                </a:tc>
              </a:tr>
              <a:tr h="50169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Shaima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233%</a:t>
                      </a:r>
                      <a:endParaRPr lang="en-US" dirty="0"/>
                    </a:p>
                  </a:txBody>
                  <a:tcPr/>
                </a:tc>
              </a:tr>
              <a:tr h="50169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Aniut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/>
                </a:tc>
              </a:tr>
              <a:tr h="50169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Zackary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520%</a:t>
                      </a:r>
                      <a:endParaRPr lang="en-US" dirty="0"/>
                    </a:p>
                  </a:txBody>
                  <a:tcPr/>
                </a:tc>
              </a:tr>
              <a:tr h="501691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Abdulla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172201" y="1295400"/>
            <a:ext cx="2667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2010-2011 Average Growth:</a:t>
            </a:r>
          </a:p>
          <a:p>
            <a:r>
              <a:rPr lang="en-US" sz="3200" b="1" dirty="0" smtClean="0"/>
              <a:t>16%</a:t>
            </a:r>
            <a:endParaRPr lang="en-US" sz="3200" b="1" dirty="0"/>
          </a:p>
          <a:p>
            <a:endParaRPr lang="en-US" sz="3200" b="1" dirty="0" smtClean="0"/>
          </a:p>
          <a:p>
            <a:r>
              <a:rPr lang="en-US" sz="3200" b="1" dirty="0" smtClean="0"/>
              <a:t>2011-2012 Average Growth:</a:t>
            </a:r>
          </a:p>
          <a:p>
            <a:r>
              <a:rPr lang="en-US" sz="3200" b="1" dirty="0" smtClean="0"/>
              <a:t>159%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/ Further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for implementation</a:t>
            </a:r>
          </a:p>
          <a:p>
            <a:pPr lvl="1"/>
            <a:r>
              <a:rPr lang="en-US" dirty="0" smtClean="0"/>
              <a:t>30 min a day, 4 days a week</a:t>
            </a:r>
          </a:p>
          <a:p>
            <a:pPr lvl="1"/>
            <a:r>
              <a:rPr lang="en-US" dirty="0" smtClean="0"/>
              <a:t>Lost time for immediate need instruction</a:t>
            </a:r>
          </a:p>
          <a:p>
            <a:pPr lvl="1"/>
            <a:r>
              <a:rPr lang="en-US" dirty="0" smtClean="0"/>
              <a:t>Lost time for standardized testing administration</a:t>
            </a:r>
          </a:p>
          <a:p>
            <a:r>
              <a:rPr lang="en-US" dirty="0" smtClean="0"/>
              <a:t>Age appropriate reading material </a:t>
            </a:r>
          </a:p>
          <a:p>
            <a:r>
              <a:rPr lang="en-US" dirty="0" smtClean="0"/>
              <a:t>Full experimental style research on L2 acquisition, particularly reading, for students with different L1 graphemes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459</Words>
  <Application>Microsoft Office PowerPoint</Application>
  <PresentationFormat>On-screen Show (4:3)</PresentationFormat>
  <Paragraphs>160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Intensive Phonics Instruction</vt:lpstr>
      <vt:lpstr>The Problem</vt:lpstr>
      <vt:lpstr>The Question</vt:lpstr>
      <vt:lpstr>The Students</vt:lpstr>
      <vt:lpstr>The Students</vt:lpstr>
      <vt:lpstr>The Intervention</vt:lpstr>
      <vt:lpstr>The Results</vt:lpstr>
      <vt:lpstr>The Results</vt:lpstr>
      <vt:lpstr>Limitations / Further 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Intensive Phonics Instruction</dc:title>
  <dc:creator>Elisabeth</dc:creator>
  <cp:lastModifiedBy>Elisabeth</cp:lastModifiedBy>
  <cp:revision>6</cp:revision>
  <dcterms:created xsi:type="dcterms:W3CDTF">2012-04-20T21:10:18Z</dcterms:created>
  <dcterms:modified xsi:type="dcterms:W3CDTF">2012-04-20T21:45:58Z</dcterms:modified>
</cp:coreProperties>
</file>